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22"/>
  </p:handoutMasterIdLst>
  <p:sldIdLst>
    <p:sldId id="287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7BF"/>
    <a:srgbClr val="D8ECEE"/>
    <a:srgbClr val="D4E0F2"/>
    <a:srgbClr val="769FC3"/>
    <a:srgbClr val="FFF3F8"/>
    <a:srgbClr val="FFE7F2"/>
    <a:srgbClr val="FFBDD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b="1" dirty="0">
                <a:latin typeface="Arial Narrow" panose="020B0606020202030204" pitchFamily="34" charset="0"/>
              </a:rPr>
              <a:t>Indicator system</a:t>
            </a:r>
            <a:br>
              <a:rPr lang="en-US" sz="2800" dirty="0">
                <a:latin typeface="Arial Narrow" panose="020B0606020202030204" pitchFamily="34" charset="0"/>
              </a:rPr>
            </a:br>
            <a:r>
              <a:rPr lang="en-US" sz="2800" b="1" dirty="0">
                <a:latin typeface="Arial Narrow" panose="020B0606020202030204" pitchFamily="34" charset="0"/>
              </a:rPr>
              <a:t>Shortage of skilled </a:t>
            </a:r>
            <a:r>
              <a:rPr lang="en-US" sz="2800" b="1" dirty="0" err="1">
                <a:latin typeface="Arial Narrow" panose="020B0606020202030204" pitchFamily="34" charset="0"/>
              </a:rPr>
              <a:t>labour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6452" y="4998373"/>
            <a:ext cx="8706892" cy="338138"/>
          </a:xfrm>
        </p:spPr>
        <p:txBody>
          <a:bodyPr/>
          <a:lstStyle/>
          <a:p>
            <a:r>
              <a:rPr lang="de-DE" dirty="0" err="1"/>
              <a:t>Switzerland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Dr.</a:t>
            </a:r>
            <a:r>
              <a:rPr lang="en-GB" dirty="0"/>
              <a:t> Dorit Griga, member of the EN RLMM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000" dirty="0"/>
              <a:t>State Secretariat for Economic Affairs (SECO) </a:t>
            </a:r>
          </a:p>
          <a:p>
            <a:r>
              <a:rPr lang="en-US" sz="8000" dirty="0" err="1"/>
              <a:t>Labour</a:t>
            </a:r>
            <a:r>
              <a:rPr lang="en-US" sz="8000" dirty="0"/>
              <a:t> Market / Unemployment Insurance Division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5799E-722E-4756-BA39-95BE380ED0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 Narrow" panose="020B0606020202030204" pitchFamily="34" charset="0"/>
              </a:rPr>
              <a:t>Skilled </a:t>
            </a:r>
            <a:r>
              <a:rPr lang="en-US" b="1" dirty="0" err="1">
                <a:latin typeface="Arial Narrow" panose="020B0606020202030204" pitchFamily="34" charset="0"/>
              </a:rPr>
              <a:t>labour</a:t>
            </a:r>
            <a:r>
              <a:rPr lang="en-US" b="1" dirty="0">
                <a:latin typeface="Arial Narrow" panose="020B0606020202030204" pitchFamily="34" charset="0"/>
              </a:rPr>
              <a:t> situation by occupation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4D0FB3-3481-41A1-A7D8-DA77472B5B3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2CE2A70-707E-48B1-A63F-73999E87A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431" y="1644885"/>
            <a:ext cx="7754432" cy="508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4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37DAF-60B8-498F-8D9A-44A96B349A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Skilled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labour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situation</a:t>
            </a:r>
            <a:r>
              <a:rPr lang="de-CH" b="1" dirty="0">
                <a:latin typeface="Arial Narrow" panose="020B0606020202030204" pitchFamily="34" charset="0"/>
              </a:rPr>
              <a:t>:</a:t>
            </a:r>
            <a:br>
              <a:rPr lang="de-CH" dirty="0">
                <a:latin typeface="Arial Narrow" panose="020B0606020202030204" pitchFamily="34" charset="0"/>
              </a:rPr>
            </a:br>
            <a:r>
              <a:rPr lang="de-CH" b="1" dirty="0">
                <a:latin typeface="Arial Narrow" panose="020B0606020202030204" pitchFamily="34" charset="0"/>
              </a:rPr>
              <a:t>Service in </a:t>
            </a:r>
            <a:r>
              <a:rPr lang="de-CH" b="1" dirty="0" err="1">
                <a:latin typeface="Arial Narrow" panose="020B0606020202030204" pitchFamily="34" charset="0"/>
              </a:rPr>
              <a:t>restaurants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03DBA0-6535-4B04-8BD6-4E57B11CF18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97306D4-65DE-47DD-A348-487CE1296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68" y="1761335"/>
            <a:ext cx="9078592" cy="442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2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BEC3E-D66E-479F-8D89-1C701143CB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Skilled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labour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situation</a:t>
            </a:r>
            <a:r>
              <a:rPr lang="de-CH" b="1" dirty="0">
                <a:latin typeface="Arial Narrow" panose="020B0606020202030204" pitchFamily="34" charset="0"/>
              </a:rPr>
              <a:t>:</a:t>
            </a:r>
            <a:br>
              <a:rPr lang="de-CH" dirty="0">
                <a:latin typeface="Arial Narrow" panose="020B0606020202030204" pitchFamily="34" charset="0"/>
              </a:rPr>
            </a:br>
            <a:r>
              <a:rPr lang="de-CH" b="1" dirty="0">
                <a:latin typeface="Arial Narrow" panose="020B0606020202030204" pitchFamily="34" charset="0"/>
              </a:rPr>
              <a:t>Service in </a:t>
            </a:r>
            <a:r>
              <a:rPr lang="de-CH" b="1" dirty="0" err="1">
                <a:latin typeface="Arial Narrow" panose="020B0606020202030204" pitchFamily="34" charset="0"/>
              </a:rPr>
              <a:t>restaurants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B9B60FC-C1D8-4DB2-852B-272636C6BF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CE38B06-252A-4B28-BB87-6EFEC1D240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92"/>
          <a:stretch/>
        </p:blipFill>
        <p:spPr>
          <a:xfrm>
            <a:off x="118356" y="1777542"/>
            <a:ext cx="9088118" cy="44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4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A88ECE-55AB-4E6E-B197-BDE791A9F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Skilled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labour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situation</a:t>
            </a:r>
            <a:r>
              <a:rPr lang="de-CH" b="1" dirty="0">
                <a:latin typeface="Arial Narrow" panose="020B0606020202030204" pitchFamily="34" charset="0"/>
              </a:rPr>
              <a:t>:</a:t>
            </a:r>
            <a:br>
              <a:rPr lang="de-CH" dirty="0">
                <a:latin typeface="Arial Narrow" panose="020B0606020202030204" pitchFamily="34" charset="0"/>
              </a:rPr>
            </a:br>
            <a:r>
              <a:rPr lang="de-CH" b="1" dirty="0">
                <a:latin typeface="Arial Narrow" panose="020B0606020202030204" pitchFamily="34" charset="0"/>
              </a:rPr>
              <a:t>Service in </a:t>
            </a:r>
            <a:r>
              <a:rPr lang="de-CH" b="1" dirty="0" err="1">
                <a:latin typeface="Arial Narrow" panose="020B0606020202030204" pitchFamily="34" charset="0"/>
              </a:rPr>
              <a:t>restaurants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C92DCE4-431C-4C8C-91EB-C3ED1465B4D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8D10754-828F-4A5D-A283-B5988A861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411"/>
          <a:stretch/>
        </p:blipFill>
        <p:spPr>
          <a:xfrm>
            <a:off x="120127" y="1763256"/>
            <a:ext cx="9069066" cy="444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490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2A652-8666-4ECC-8B23-AB3456F964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Skilled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labour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situation</a:t>
            </a:r>
            <a:r>
              <a:rPr lang="de-CH" b="1" dirty="0">
                <a:latin typeface="Arial Narrow" panose="020B0606020202030204" pitchFamily="34" charset="0"/>
              </a:rPr>
              <a:t>:</a:t>
            </a:r>
            <a:br>
              <a:rPr lang="de-CH" dirty="0">
                <a:latin typeface="Arial Narrow" panose="020B0606020202030204" pitchFamily="34" charset="0"/>
              </a:rPr>
            </a:br>
            <a:r>
              <a:rPr lang="de-CH" b="1" dirty="0">
                <a:latin typeface="Arial Narrow" panose="020B0606020202030204" pitchFamily="34" charset="0"/>
              </a:rPr>
              <a:t>Service in </a:t>
            </a:r>
            <a:r>
              <a:rPr lang="de-CH" b="1" dirty="0" err="1">
                <a:latin typeface="Arial Narrow" panose="020B0606020202030204" pitchFamily="34" charset="0"/>
              </a:rPr>
              <a:t>restaurants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BC9B074-25D5-4164-A8E6-A455E8D9646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7FCE8C2-E5DA-45B1-A530-4A6783C9E8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36"/>
          <a:stretch/>
        </p:blipFill>
        <p:spPr>
          <a:xfrm>
            <a:off x="119556" y="1764958"/>
            <a:ext cx="9116697" cy="436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38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BD53-F596-4FE4-B52D-824004A42E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Skilled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labour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situation</a:t>
            </a:r>
            <a:r>
              <a:rPr lang="de-CH" b="1" dirty="0">
                <a:latin typeface="Arial Narrow" panose="020B0606020202030204" pitchFamily="34" charset="0"/>
              </a:rPr>
              <a:t>:</a:t>
            </a:r>
            <a:br>
              <a:rPr lang="de-CH" dirty="0">
                <a:latin typeface="Arial Narrow" panose="020B0606020202030204" pitchFamily="34" charset="0"/>
              </a:rPr>
            </a:br>
            <a:r>
              <a:rPr lang="de-CH" b="1" dirty="0">
                <a:latin typeface="Arial Narrow" panose="020B0606020202030204" pitchFamily="34" charset="0"/>
              </a:rPr>
              <a:t>Service in </a:t>
            </a:r>
            <a:r>
              <a:rPr lang="de-CH" b="1" dirty="0" err="1">
                <a:latin typeface="Arial Narrow" panose="020B0606020202030204" pitchFamily="34" charset="0"/>
              </a:rPr>
              <a:t>restaurants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825556-B1D1-4ADE-A902-DFC9500792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DBDF92A-1F52-4194-8754-862FC00092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52"/>
          <a:stretch/>
        </p:blipFill>
        <p:spPr>
          <a:xfrm>
            <a:off x="124317" y="1752438"/>
            <a:ext cx="9107171" cy="429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89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DA65E5-AD95-48FF-B7F4-726BC4C268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Utilisation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of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the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results</a:t>
            </a:r>
            <a:endParaRPr lang="de-CH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3F6AFD3C-1150-48C5-874C-ACD9E30B640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13027" y="1702779"/>
            <a:ext cx="8002117" cy="4677428"/>
          </a:xfrm>
        </p:spPr>
      </p:pic>
    </p:spTree>
    <p:extLst>
      <p:ext uri="{BB962C8B-B14F-4D97-AF65-F5344CB8AC3E}">
        <p14:creationId xmlns:p14="http://schemas.microsoft.com/office/powerpoint/2010/main" val="1910072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5E5EC8-7665-46BA-BB96-0DE65B9331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8B62FA-8268-4514-AD57-8F680AAC3B8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Thank you for your attention!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5809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EC5CF1-B7C6-489A-BF31-683B3B56D8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>
                <a:latin typeface="Arial Narrow" panose="020B0606020202030204" pitchFamily="34" charset="0"/>
              </a:rPr>
              <a:t>Skills </a:t>
            </a:r>
            <a:r>
              <a:rPr lang="de-CH" dirty="0" err="1">
                <a:latin typeface="Arial Narrow" panose="020B0606020202030204" pitchFamily="34" charset="0"/>
              </a:rPr>
              <a:t>shortage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7965F7-63F3-49F1-83BB-D17EBC39637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A shortage of </a:t>
            </a:r>
            <a:r>
              <a:rPr lang="en-US" b="1" dirty="0"/>
              <a:t>skilled </a:t>
            </a:r>
            <a:r>
              <a:rPr lang="en-US" b="1" dirty="0" err="1"/>
              <a:t>labour</a:t>
            </a:r>
            <a:r>
              <a:rPr lang="en-US" b="1" dirty="0"/>
              <a:t> </a:t>
            </a:r>
            <a:r>
              <a:rPr lang="en-US" dirty="0"/>
              <a:t>is ...</a:t>
            </a:r>
            <a:br>
              <a:rPr lang="en-US" dirty="0"/>
            </a:br>
            <a:r>
              <a:rPr lang="en-US" dirty="0"/>
              <a:t>	</a:t>
            </a:r>
            <a:br>
              <a:rPr lang="en-US" dirty="0"/>
            </a:br>
            <a:r>
              <a:rPr lang="en-US" dirty="0"/>
              <a:t>	... when the </a:t>
            </a:r>
            <a:r>
              <a:rPr lang="en-US" b="1" dirty="0"/>
              <a:t>demand for qualified </a:t>
            </a:r>
            <a:r>
              <a:rPr lang="en-US" b="1" dirty="0" err="1"/>
              <a:t>labour</a:t>
            </a:r>
            <a:br>
              <a:rPr lang="en-US" dirty="0"/>
            </a:br>
            <a:r>
              <a:rPr lang="en-US" dirty="0"/>
              <a:t>	</a:t>
            </a:r>
            <a:r>
              <a:rPr lang="en-US" b="1" dirty="0"/>
              <a:t>exceeds the supply </a:t>
            </a:r>
            <a:r>
              <a:rPr lang="en-US" dirty="0"/>
              <a:t>at given working conditions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	... cannot be precisely measured.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Skilled </a:t>
            </a:r>
            <a:r>
              <a:rPr lang="en-US" dirty="0" err="1"/>
              <a:t>labour</a:t>
            </a:r>
            <a:r>
              <a:rPr lang="en-US" dirty="0"/>
              <a:t> shortages must therefore be approached by using indicators</a:t>
            </a:r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856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95FAE-5834-4036-A085-19641EAD9D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Shortage of skilled </a:t>
            </a:r>
            <a:r>
              <a:rPr lang="en-US" dirty="0" err="1">
                <a:latin typeface="Arial Narrow" panose="020B0606020202030204" pitchFamily="34" charset="0"/>
              </a:rPr>
              <a:t>labour</a:t>
            </a:r>
            <a:r>
              <a:rPr lang="en-US" dirty="0">
                <a:latin typeface="Arial Narrow" panose="020B0606020202030204" pitchFamily="34" charset="0"/>
              </a:rPr>
              <a:t> at an aggregated level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134C3F-A3A3-4949-9970-74AE462EEF6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E98DB6A-26CC-4A6A-92AC-97F7051A3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52" y="1756446"/>
            <a:ext cx="8105048" cy="500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99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7CFFD2-1EB5-42FA-A061-890025F0C6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 err="1">
                <a:latin typeface="Arial Narrow" panose="020B0606020202030204" pitchFamily="34" charset="0"/>
              </a:rPr>
              <a:t>Cyclical</a:t>
            </a:r>
            <a:r>
              <a:rPr lang="de-CH" b="1" dirty="0">
                <a:latin typeface="Arial Narrow" panose="020B0606020202030204" pitchFamily="34" charset="0"/>
              </a:rPr>
              <a:t> vs. </a:t>
            </a:r>
            <a:r>
              <a:rPr lang="de-CH" b="1" dirty="0" err="1">
                <a:latin typeface="Arial Narrow" panose="020B0606020202030204" pitchFamily="34" charset="0"/>
              </a:rPr>
              <a:t>structural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BC0493-2ACC-488B-95DE-50A291C627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B6D1944-7B25-4BCB-8356-AD986B142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514" y="4095112"/>
            <a:ext cx="5178176" cy="121637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2555CE88-AE2F-4575-979E-202C8F946CEC}"/>
              </a:ext>
            </a:extLst>
          </p:cNvPr>
          <p:cNvSpPr/>
          <p:nvPr/>
        </p:nvSpPr>
        <p:spPr>
          <a:xfrm>
            <a:off x="4160631" y="5432105"/>
            <a:ext cx="4953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CH" sz="1100" dirty="0"/>
              <a:t>Quelle: SRF, 25.11.2021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E083889-6E9D-4023-974F-E2CC58E1255B}"/>
              </a:ext>
            </a:extLst>
          </p:cNvPr>
          <p:cNvSpPr txBox="1"/>
          <p:nvPr/>
        </p:nvSpPr>
        <p:spPr>
          <a:xfrm>
            <a:off x="1280993" y="2811447"/>
            <a:ext cx="26257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100" dirty="0"/>
              <a:t>Quelle: Aargauer Zeitung, 09.05.2022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10A930A-4CE3-4CFF-A08E-02E886EAE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993" y="1790964"/>
            <a:ext cx="7019925" cy="9334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2479AFF-2AFB-4A2C-B35E-2C1D2210B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7029">
            <a:off x="1031847" y="3631489"/>
            <a:ext cx="2485599" cy="214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99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3B0DB0-4D5D-462C-A60E-12B7E51640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 Narrow" panose="020B0606020202030204" pitchFamily="34" charset="0"/>
              </a:rPr>
              <a:t>Results of the SECO indicator system (2016)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6707DD-D83B-495E-A0CD-DECD0A9FFB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Occupations with the greatest shortage of skilled </a:t>
            </a:r>
            <a:r>
              <a:rPr lang="en-US" dirty="0" err="1"/>
              <a:t>labour</a:t>
            </a:r>
            <a:r>
              <a:rPr lang="de-CH" dirty="0"/>
              <a:t>:</a:t>
            </a:r>
          </a:p>
          <a:p>
            <a:endParaRPr lang="de-CH" dirty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engineering profession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management professions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legal professions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technicians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healthcare professions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IT occupations</a:t>
            </a:r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14193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1FA85-39BA-4CC0-8682-88158FC8C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 Narrow" panose="020B0606020202030204" pitchFamily="34" charset="0"/>
              </a:rPr>
              <a:t>Reasons for updating the indicator system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B2766B-9E06-47BA-816D-17158DFC01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High topicality of the topic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Need for updated results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b="1" dirty="0"/>
              <a:t>New occupational nomenclature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SBN2000 à CH-ISCO-19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b="1" dirty="0"/>
              <a:t>Easier </a:t>
            </a:r>
            <a:r>
              <a:rPr lang="en-US" b="1" dirty="0" err="1"/>
              <a:t>authorisation</a:t>
            </a:r>
            <a:r>
              <a:rPr lang="en-US" b="1" dirty="0"/>
              <a:t> of skilled workers from third countries</a:t>
            </a:r>
            <a:endParaRPr lang="en-US" dirty="0"/>
          </a:p>
          <a:p>
            <a:r>
              <a:rPr lang="en-US" dirty="0"/>
              <a:t>Admin. Easier immigration of workers from third countries </a:t>
            </a:r>
            <a:r>
              <a:rPr lang="en-US" u="sng" dirty="0"/>
              <a:t>into professions with a shortage of skilled </a:t>
            </a:r>
            <a:r>
              <a:rPr lang="en-US" u="sng" dirty="0" err="1"/>
              <a:t>labour</a:t>
            </a:r>
            <a:r>
              <a:rPr lang="en-US" dirty="0"/>
              <a:t> (Po. </a:t>
            </a:r>
            <a:r>
              <a:rPr lang="en-US" dirty="0" err="1"/>
              <a:t>Nantermod</a:t>
            </a:r>
            <a:r>
              <a:rPr lang="en-US" dirty="0"/>
              <a:t> 19.3651)</a:t>
            </a:r>
            <a:br>
              <a:rPr lang="en-US" dirty="0"/>
            </a:br>
            <a:endParaRPr lang="en-US" dirty="0"/>
          </a:p>
          <a:p>
            <a:pPr>
              <a:buFont typeface="Wingdings" panose="05000000000000000000" pitchFamily="2" charset="2"/>
              <a:buChar char="à"/>
            </a:pPr>
            <a:r>
              <a:rPr lang="en-US" dirty="0"/>
              <a:t> Lowering of qualification requirements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/>
              <a:t> Abolition of the priority check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68229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72F82B-BAF3-47CC-BCC7-F011CA142B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>
                <a:latin typeface="Arial Narrow" panose="020B0606020202030204" pitchFamily="34" charset="0"/>
              </a:rPr>
              <a:t>SECO </a:t>
            </a:r>
            <a:r>
              <a:rPr lang="de-CH" b="1" dirty="0" err="1">
                <a:latin typeface="Arial Narrow" panose="020B0606020202030204" pitchFamily="34" charset="0"/>
              </a:rPr>
              <a:t>indicator</a:t>
            </a:r>
            <a:r>
              <a:rPr lang="de-CH" b="1" dirty="0">
                <a:latin typeface="Arial Narrow" panose="020B0606020202030204" pitchFamily="34" charset="0"/>
              </a:rPr>
              <a:t> </a:t>
            </a:r>
            <a:r>
              <a:rPr lang="de-CH" b="1" dirty="0" err="1">
                <a:latin typeface="Arial Narrow" panose="020B0606020202030204" pitchFamily="34" charset="0"/>
              </a:rPr>
              <a:t>system</a:t>
            </a:r>
            <a:r>
              <a:rPr lang="de-CH" b="1" dirty="0">
                <a:latin typeface="Arial Narrow" panose="020B0606020202030204" pitchFamily="34" charset="0"/>
              </a:rPr>
              <a:t> (2016, 2023)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199ACDA-FC74-4C37-8DBF-B75F7C5312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CE7B1FD-BA64-4206-99E1-DF5607AF0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874" y="1719317"/>
            <a:ext cx="5973009" cy="495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18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9569A3-31DE-4989-A3C9-F3C177C78F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>
                <a:latin typeface="Arial Narrow" panose="020B0606020202030204" pitchFamily="34" charset="0"/>
              </a:rPr>
              <a:t>Selected </a:t>
            </a:r>
            <a:r>
              <a:rPr lang="de-CH" b="1" dirty="0" err="1">
                <a:latin typeface="Arial Narrow" panose="020B0606020202030204" pitchFamily="34" charset="0"/>
              </a:rPr>
              <a:t>results</a:t>
            </a:r>
            <a:r>
              <a:rPr lang="de-CH" b="1" dirty="0">
                <a:latin typeface="Arial Narrow" panose="020B0606020202030204" pitchFamily="34" charset="0"/>
              </a:rPr>
              <a:t> (prov.)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BEC012-CDC8-4643-9087-DD59BF4E32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11F2BF9-A139-4D05-ABE2-5BC50E692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74" y="1768087"/>
            <a:ext cx="9069066" cy="476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13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3D902B-8590-4023-BF5F-36FCCDB1B5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b="1" dirty="0">
                <a:latin typeface="Arial Narrow" panose="020B0606020202030204" pitchFamily="34" charset="0"/>
              </a:rPr>
              <a:t>Different </a:t>
            </a:r>
            <a:r>
              <a:rPr lang="de-CH" b="1" dirty="0" err="1">
                <a:latin typeface="Arial Narrow" panose="020B0606020202030204" pitchFamily="34" charset="0"/>
              </a:rPr>
              <a:t>challenges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0ACA00-F591-45AB-809C-7179C5EC794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98F35A0-D6C2-4A70-B781-967ED6D4B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952" y="1763323"/>
            <a:ext cx="7363853" cy="4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0970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D17F8E-3CB6-4F1A-AB1C-C0FA346E23D7}">
  <ds:schemaRefs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b60ce84f-f280-4667-9800-e3f576e2a563"/>
    <ds:schemaRef ds:uri="62366948-6865-4f5e-9e13-175c864d646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270</Words>
  <Application>Microsoft Office PowerPoint</Application>
  <PresentationFormat>Breitbild</PresentationFormat>
  <Paragraphs>42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Wingdings</vt:lpstr>
      <vt:lpstr>Custom Design</vt:lpstr>
      <vt:lpstr>PowerPoint-Präsentation</vt:lpstr>
      <vt:lpstr>Skills shortage</vt:lpstr>
      <vt:lpstr>Shortage of skilled labour at an aggregated level</vt:lpstr>
      <vt:lpstr>Cyclical vs. structural</vt:lpstr>
      <vt:lpstr>Results of the SECO indicator system (2016)</vt:lpstr>
      <vt:lpstr>Reasons for updating the indicator system</vt:lpstr>
      <vt:lpstr>SECO indicator system (2016, 2023)</vt:lpstr>
      <vt:lpstr>Selected results (prov.)</vt:lpstr>
      <vt:lpstr>Different challenges</vt:lpstr>
      <vt:lpstr>Skilled labour situation by occupation</vt:lpstr>
      <vt:lpstr>Skilled labour situation: Service in restaurants</vt:lpstr>
      <vt:lpstr>Skilled labour situation: Service in restaurants</vt:lpstr>
      <vt:lpstr>Skilled labour situation: Service in restaurants</vt:lpstr>
      <vt:lpstr>Skilled labour situation: Service in restaurants</vt:lpstr>
      <vt:lpstr>Skilled labour situation: Service in restaurants</vt:lpstr>
      <vt:lpstr>Utilisation of the results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Griga Dorit SECO</cp:lastModifiedBy>
  <cp:revision>105</cp:revision>
  <cp:lastPrinted>2022-08-18T12:34:37Z</cp:lastPrinted>
  <dcterms:created xsi:type="dcterms:W3CDTF">2021-07-14T07:03:25Z</dcterms:created>
  <dcterms:modified xsi:type="dcterms:W3CDTF">2024-09-02T11:20:03Z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